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8"/>
  </p:notesMasterIdLst>
  <p:handoutMasterIdLst>
    <p:handoutMasterId r:id="rId89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7" r:id="rId43"/>
    <p:sldId id="3744" r:id="rId44"/>
    <p:sldId id="3749" r:id="rId45"/>
    <p:sldId id="3704" r:id="rId46"/>
    <p:sldId id="3742" r:id="rId47"/>
    <p:sldId id="3691" r:id="rId48"/>
    <p:sldId id="3692" r:id="rId49"/>
    <p:sldId id="3693" r:id="rId50"/>
    <p:sldId id="3718" r:id="rId51"/>
    <p:sldId id="3719" r:id="rId52"/>
    <p:sldId id="3720" r:id="rId53"/>
    <p:sldId id="3703" r:id="rId54"/>
    <p:sldId id="3724" r:id="rId55"/>
    <p:sldId id="3734" r:id="rId56"/>
    <p:sldId id="3708" r:id="rId57"/>
    <p:sldId id="3709" r:id="rId58"/>
    <p:sldId id="3712" r:id="rId59"/>
    <p:sldId id="3710" r:id="rId60"/>
    <p:sldId id="3711" r:id="rId61"/>
    <p:sldId id="3721" r:id="rId62"/>
    <p:sldId id="3714" r:id="rId63"/>
    <p:sldId id="3738" r:id="rId64"/>
    <p:sldId id="3699" r:id="rId65"/>
    <p:sldId id="3737" r:id="rId66"/>
    <p:sldId id="3722" r:id="rId67"/>
    <p:sldId id="3745" r:id="rId68"/>
    <p:sldId id="3725" r:id="rId69"/>
    <p:sldId id="3732" r:id="rId70"/>
    <p:sldId id="3750" r:id="rId71"/>
    <p:sldId id="3681" r:id="rId72"/>
    <p:sldId id="3751" r:id="rId73"/>
    <p:sldId id="3695" r:id="rId74"/>
    <p:sldId id="3705" r:id="rId75"/>
    <p:sldId id="3726" r:id="rId76"/>
    <p:sldId id="3727" r:id="rId77"/>
    <p:sldId id="3731" r:id="rId78"/>
    <p:sldId id="3730" r:id="rId79"/>
    <p:sldId id="3728" r:id="rId80"/>
    <p:sldId id="3729" r:id="rId81"/>
    <p:sldId id="3739" r:id="rId82"/>
    <p:sldId id="3748" r:id="rId83"/>
    <p:sldId id="3741" r:id="rId84"/>
    <p:sldId id="3647" r:id="rId85"/>
    <p:sldId id="3631" r:id="rId86"/>
    <p:sldId id="3628" r:id="rId87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95" autoAdjust="0"/>
    <p:restoredTop sz="99000" autoAdjust="0"/>
  </p:normalViewPr>
  <p:slideViewPr>
    <p:cSldViewPr>
      <p:cViewPr>
        <p:scale>
          <a:sx n="90" d="100"/>
          <a:sy n="90" d="100"/>
        </p:scale>
        <p:origin x="1720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9494F-1E1C-FED0-EFCB-5F4BF96C4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5E98A-DEBA-0F53-BF50-D4A2D6451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67DC5-7FB9-2164-6A02-10E602951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AA976-47C8-AD0C-9DF5-8A7E81E02B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59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4" y="304800"/>
            <a:ext cx="8628185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apply LLL, let: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𝑌𝑛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0,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we apply LLL, we get a vector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8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≦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i="0" dirty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4 </m:t>
                            </m:r>
                          </m:den>
                        </m:f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800" dirty="0"/>
                  <a:t>              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….  </a:t>
                </a:r>
                <a:r>
                  <a:rPr lang="en-US" sz="1800" i="1" dirty="0">
                    <a:solidFill>
                      <a:srgbClr val="0066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 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</a:t>
                </a:r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+ …+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  <a:blipFill>
                <a:blip r:embed="rId3"/>
                <a:stretch>
                  <a:fillRect l="-611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828800"/>
                <a:ext cx="85725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828800"/>
                <a:ext cx="8572500" cy="4191000"/>
              </a:xfrm>
              <a:prstGeom prst="rect">
                <a:avLst/>
              </a:prstGeom>
              <a:blipFill>
                <a:blip r:embed="rId2"/>
                <a:stretch>
                  <a:fillRect l="-593" t="-15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500414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500414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2" r="-584" b="-1286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228600"/>
            <a:ext cx="86106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91" y="19341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857958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0" y="138555"/>
            <a:ext cx="853440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5240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5240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2140394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2140394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637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741728"/>
                  </p:ext>
                </p:extLst>
              </p:nvPr>
            </p:nvGraphicFramePr>
            <p:xfrm>
              <a:off x="609600" y="2749994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741728"/>
                  </p:ext>
                </p:extLst>
              </p:nvPr>
            </p:nvGraphicFramePr>
            <p:xfrm>
              <a:off x="609600" y="2749994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r="-674359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r="-630556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r="-725455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r="-200000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r="-84722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r="-93651" b="-2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r="-3509" b="-2450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11175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524000"/>
                <a:ext cx="4571999" cy="3429000"/>
              </a:xfrm>
              <a:prstGeom prst="rect">
                <a:avLst/>
              </a:prstGeom>
              <a:blipFill>
                <a:blip r:embed="rId2"/>
                <a:stretch>
                  <a:fillRect l="-2778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14800" y="1676400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558" t="-1813" r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/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real Dilithium,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=5,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=4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FEF-21E4-1E47-673D-72C22F6F3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34036"/>
                <a:ext cx="4648200" cy="690564"/>
              </a:xfrm>
              <a:prstGeom prst="rect">
                <a:avLst/>
              </a:prstGeom>
              <a:blipFill>
                <a:blip r:embed="rId4"/>
                <a:stretch>
                  <a:fillRect l="-3552" t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295400"/>
                <a:ext cx="8763000" cy="5181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535353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b="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295400"/>
                <a:ext cx="8763000" cy="5181600"/>
              </a:xfrm>
              <a:prstGeom prst="rect">
                <a:avLst/>
              </a:prstGeom>
              <a:blipFill>
                <a:blip r:embed="rId2"/>
                <a:stretch>
                  <a:fillRect l="-1594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A628-45A2-5734-FC4C-40B542B2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DCF3DE-F0C6-2335-A66A-4DEFD37FFCA2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security argument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blipFill>
                <a:blip r:embed="rId2"/>
                <a:stretch>
                  <a:fillRect l="-1802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F5EE93-9041-9469-FA93-D74FA3D9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2608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905001"/>
                <a:ext cx="8458199" cy="41147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NTT is used to speed multiplications.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Produce hint,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help verifier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verify.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υ</m:t>
                    </m:r>
                    <m:r>
                      <a:rPr lang="el-GR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𝐻𝑖𝑔h𝑏𝑖𝑡𝑠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≠</m:t>
                        </m:r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𝑀𝑎𝑘𝑒𝐻𝑖𝑛𝑡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 ≪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≫,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 ≪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</m:t>
                        </m:r>
                        <m:r>
                          <a:rPr lang="en-US" sz="18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+≪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c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≫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Drop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=13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bottom bits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=75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man number of 1’s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Notes: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guarantees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using Fisher-Yates shuffle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905001"/>
                <a:ext cx="8458199" cy="4114799"/>
              </a:xfrm>
              <a:prstGeom prst="rect">
                <a:avLst/>
              </a:prstGeom>
              <a:blipFill>
                <a:blip r:embed="rId2"/>
                <a:stretch>
                  <a:fillRect l="-1652" t="-1846" r="-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4FE77-D215-2391-9AAB-966759B6B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FA119C-E53F-F26D-A276-00108F869BEB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3C7EA54-0320-243D-DDDE-75BF74A13F2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2001521"/>
                <a:ext cx="8686800" cy="28193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rgbClr val="535353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,512)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 512)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sign: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rgbClr val="535353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),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 ⋀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==1⋀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3C7EA54-0320-243D-DDDE-75BF74A13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2001521"/>
                <a:ext cx="8686800" cy="2819399"/>
              </a:xfrm>
              <a:prstGeom prst="rect">
                <a:avLst/>
              </a:prstGeom>
              <a:blipFill>
                <a:blip r:embed="rId2"/>
                <a:stretch>
                  <a:fillRect l="-1608" t="-2242" b="-4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1B6E6-E93F-5D18-4847-CA49D164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9A4DC1-80F8-3E1B-02B1-5F2F76044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234481"/>
              </p:ext>
            </p:extLst>
          </p:nvPr>
        </p:nvGraphicFramePr>
        <p:xfrm>
          <a:off x="838200" y="520192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374101322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536040307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16603739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40678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key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Signature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5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31720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75060" y="1371600"/>
                <a:ext cx="8191500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interactive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LWE version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commit by sending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small coefficients.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75060" y="1371600"/>
                <a:ext cx="8191500" cy="4572000"/>
              </a:xfrm>
              <a:prstGeom prst="rect">
                <a:avLst/>
              </a:prstGeom>
              <a:blipFill>
                <a:blip r:embed="rId2"/>
                <a:stretch>
                  <a:fillRect l="-1548" t="-1939" b="-5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762000" y="3657600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657600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449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437739" y="36576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39" y="36576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307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cs typeface="Calibri" panose="020F0502020204030204" pitchFamily="34" charset="0"/>
                    <a:sym typeface="Arial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507002" cy="4283390"/>
              </a:xfrm>
              <a:prstGeom prst="rect">
                <a:avLst/>
              </a:prstGeom>
              <a:blipFill>
                <a:blip r:embed="rId2"/>
                <a:stretch>
                  <a:fillRect l="-2235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5476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// are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highbits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different from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highbits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613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0" y="1575526"/>
                <a:ext cx="8572500" cy="467287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𝑆𝑎𝑚𝑝𝑙𝑒𝑖𝑛𝐵𝑎𝑙𝑙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(−1)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−256]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// 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[k] is bit position k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SampleInBall generates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pseudorandomly; it is based on the Fisher-Yates shuffe. The first 8 bytes of H(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ρ)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the signs of the nonzero entries of c; subsequent bytes choose the positions of those nonzero entries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SHAKE256 used as an XOF.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0" y="1575526"/>
                <a:ext cx="8572500" cy="4672874"/>
              </a:xfrm>
              <a:prstGeom prst="rect">
                <a:avLst/>
              </a:prstGeom>
              <a:blipFill>
                <a:blip r:embed="rId2"/>
                <a:stretch>
                  <a:fillRect l="-1778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24000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24000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0" y="1704644"/>
                <a:ext cx="8809480" cy="45437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compresses t by dropping low order bits.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0" y="1704644"/>
                <a:ext cx="8809480" cy="4543756"/>
              </a:xfrm>
              <a:prstGeom prst="rect">
                <a:avLst/>
              </a:prstGeom>
              <a:blipFill>
                <a:blip r:embed="rId2"/>
                <a:stretch>
                  <a:fillRect l="-1585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57200"/>
            <a:ext cx="84581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668803"/>
                  </p:ext>
                </p:extLst>
              </p:nvPr>
            </p:nvGraphicFramePr>
            <p:xfrm>
              <a:off x="1447800" y="2087880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668803"/>
                  </p:ext>
                </p:extLst>
              </p:nvPr>
            </p:nvGraphicFramePr>
            <p:xfrm>
              <a:off x="1447800" y="2087880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0000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07692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96296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296296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1538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2593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2593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2593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5556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5556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59259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59259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59259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2308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5556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96154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952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203142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203142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2462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2057400"/>
                <a:ext cx="8275236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057400"/>
                <a:ext cx="8275236" cy="4495800"/>
              </a:xfrm>
              <a:prstGeom prst="rect">
                <a:avLst/>
              </a:prstGeom>
              <a:blipFill>
                <a:blip r:embed="rId2"/>
                <a:stretch>
                  <a:fillRect l="-767" t="-16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4714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828800"/>
                <a:ext cx="8354602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  //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𝑎𝑝𝑝𝑟𝑜𝑥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828800"/>
                <a:ext cx="8354602" cy="4267200"/>
              </a:xfrm>
              <a:prstGeom prst="rect">
                <a:avLst/>
              </a:prstGeom>
              <a:blipFill>
                <a:blip r:embed="rId2"/>
                <a:stretch>
                  <a:fillRect l="-1973" t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 is a key encapsulation algorithm that uses a public key encryption algorithm similar to Dilithium in conjunction with an encapsulation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mechanism (Fujisaki-Okamoto transform) which converts a conditionally secure encryption into a CCA safe encapsulation.  Here are some definitions.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Fujisaki-Okamoto transform: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h𝑦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random string,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hash functions,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𝐺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symmetric encryption with key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ℰ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𝑎𝑠𝑦𝑚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original asymmetric encryption algorithm.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419600"/>
              </a:xfrm>
              <a:prstGeom prst="rect">
                <a:avLst/>
              </a:prstGeom>
              <a:blipFill>
                <a:blip r:embed="rId2"/>
                <a:stretch>
                  <a:fillRect l="-1649" t="-1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05000"/>
                <a:ext cx="8148792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𝑑𝑒𝑐𝑜𝑚𝑝𝑟𝑒𝑠𝑠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05000"/>
                <a:ext cx="8148792" cy="4191000"/>
              </a:xfrm>
              <a:prstGeom prst="rect">
                <a:avLst/>
              </a:prstGeom>
              <a:blipFill>
                <a:blip r:embed="rId2"/>
                <a:stretch>
                  <a:fillRect l="-1558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981200"/>
                <a:ext cx="8436007" cy="4343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</a:t>
                </a:r>
                <a:r>
                  <a:rPr lang="en-US" sz="2000" dirty="0"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This allows us to decompose an element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into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127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coprime quadratics and recreate it using the Chinese Remainder Theorem.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=17.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nary>
                      <m:naryPr>
                        <m:chr m:val="∏"/>
                        <m:limLoc m:val="subSup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,0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,0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127,1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Operations are performed element-wise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981200"/>
                <a:ext cx="8436007" cy="4343400"/>
              </a:xfrm>
              <a:prstGeom prst="rect">
                <a:avLst/>
              </a:prstGeom>
              <a:blipFill>
                <a:blip r:embed="rId2"/>
                <a:stretch>
                  <a:fillRect l="-1654" t="-1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BCA36-64DA-E011-B574-BB99252E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9AC234C-C11D-AAA5-7C1D-91AAE35D585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5AE0F7B9-5CD1-2CAB-88D3-C0E819CD7F61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828800"/>
                <a:ext cx="8598030" cy="42671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𝑀𝑢𝑙𝑡𝑖𝑝𝑙𝑦𝑁𝑇𝑇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457200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&lt;128;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sz="20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𝐵𝑎𝑠𝑒𝑐𝑎𝑠𝑒𝑚𝑢𝑙𝑡𝑖𝑝𝑙𝑦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457200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𝛾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5AE0F7B9-5CD1-2CAB-88D3-C0E819CD7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828800"/>
                <a:ext cx="8598030" cy="4267199"/>
              </a:xfrm>
              <a:prstGeom prst="rect">
                <a:avLst/>
              </a:prstGeom>
              <a:blipFill>
                <a:blip r:embed="rId3"/>
                <a:stretch>
                  <a:fillRect l="-1622" t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66E91-25EA-AD95-D0D8-982B54FD1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4151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47800"/>
                <a:ext cx="845820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generates a Dilithium-like key (see full version)</a:t>
                </a: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𝒔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 // encrypt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i="1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(</m:t>
                    </m:r>
                    <m:sSup>
                      <m:sSup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  <m:sup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↲∙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𝜐</m:t>
                        </m:r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// recover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; 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removes the errors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47800"/>
                <a:ext cx="8458200" cy="4800600"/>
              </a:xfrm>
              <a:prstGeom prst="rect">
                <a:avLst/>
              </a:prstGeom>
              <a:blipFill>
                <a:blip r:embed="rId2"/>
                <a:stretch>
                  <a:fillRect l="-1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E0E0B-4A44-EF52-94C2-8DC7AEAF2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449898F1-0F84-426A-3769-2923623C050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524000"/>
                <a:ext cx="815340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𝒓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𝒕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+↱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↲∙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cs typeface="Calibri" panose="020F0502020204030204" pitchFamily="34" charset="0"/>
                    <a:sym typeface="Arial"/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libri" panose="020F0502020204030204" pitchFamily="34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sub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b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libri" panose="020F0502020204030204" pitchFamily="34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sub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b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𝑻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,1)</m:t>
                    </m:r>
                  </m:oMath>
                </a14:m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+↱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↲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−↱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↲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hence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↱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↲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||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↱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↲</m:t>
                    </m:r>
                  </m:oMath>
                </a14:m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</m:oMath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449898F1-0F84-426A-3769-2923623C0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524000"/>
                <a:ext cx="8153400" cy="4419600"/>
              </a:xfrm>
              <a:prstGeom prst="rect">
                <a:avLst/>
              </a:prstGeom>
              <a:blipFill>
                <a:blip r:embed="rId2"/>
                <a:stretch>
                  <a:fillRect l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1DAF871-A85D-1BC1-8C6D-39560770A5B8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Correctness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EA98C3-806E-D3F7-25DC-BAC203E06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B88DE-2FDA-73B2-EE25-E9F9E088DD25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2734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062087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simplified a little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762000" y="1571624"/>
                <a:ext cx="76962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762000" y="1571624"/>
                <a:ext cx="7696200" cy="4876801"/>
              </a:xfrm>
              <a:prstGeom prst="rect">
                <a:avLst/>
              </a:prstGeom>
              <a:blipFill>
                <a:blip r:embed="rId2"/>
                <a:stretch>
                  <a:fillRect l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22860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27432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0" y="1295400"/>
                <a:ext cx="88392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   //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randomness,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                                   </a:t>
                </a:r>
                <a:r>
                  <a:rPr lang="en-US" i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added to term 2,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384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bytes,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32 bytes.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0" y="1295400"/>
                <a:ext cx="8839200" cy="4871793"/>
              </a:xfrm>
              <a:prstGeom prst="rect">
                <a:avLst/>
              </a:prstGeom>
              <a:blipFill>
                <a:blip r:embed="rId2"/>
                <a:stretch>
                  <a:fillRect l="-1437" t="-1563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1"/>
                <a:ext cx="7848600" cy="3886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//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384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bytes,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𝒄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384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bytes.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 //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bytes</a:t>
                </a: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1"/>
                <a:ext cx="7848600" cy="3886200"/>
              </a:xfrm>
              <a:prstGeom prst="rect">
                <a:avLst/>
              </a:prstGeom>
              <a:blipFill>
                <a:blip r:embed="rId2"/>
                <a:stretch>
                  <a:fillRect l="-1777" t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981200"/>
                <a:ext cx="8193024" cy="3886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//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384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bytes,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384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+96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bytes.</a:t>
                </a: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981200"/>
                <a:ext cx="8193024" cy="3886200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2133601"/>
                <a:ext cx="81915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 //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384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bytes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𝑅𝑎𝑛𝑑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(32)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 // 32-byte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 //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shared key,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random input to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Encaps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  //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bytes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2133601"/>
                <a:ext cx="8191500" cy="3047999"/>
              </a:xfrm>
              <a:prstGeom prst="rect">
                <a:avLst/>
              </a:prstGeom>
              <a:blipFill>
                <a:blip r:embed="rId2"/>
                <a:stretch>
                  <a:fillRect l="-1705" t="-2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8288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8288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//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bytes,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+96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bytes.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return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828800"/>
                <a:ext cx="868680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sz="2000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sz="2000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sz="20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828800"/>
                <a:ext cx="8686800" cy="4419600"/>
              </a:xfrm>
              <a:prstGeom prst="rect">
                <a:avLst/>
              </a:prstGeom>
              <a:blipFill>
                <a:blip r:embed="rId2"/>
                <a:stretch>
                  <a:fillRect l="-1606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50EF-1DE7-ACCA-41AC-191A44097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58DC79-E01C-CA66-EAC6-AF66EF0D9238}"/>
              </a:ext>
            </a:extLst>
          </p:cNvPr>
          <p:cNvSpPr txBox="1">
            <a:spLocks/>
          </p:cNvSpPr>
          <p:nvPr/>
        </p:nvSpPr>
        <p:spPr>
          <a:xfrm>
            <a:off x="914400" y="4714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452BF-63C1-7086-C88F-281F0CC1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−139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−174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A07CB71-9AE7-BB51-604C-1B0D9E087F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813530"/>
                  </p:ext>
                </p:extLst>
              </p:nvPr>
            </p:nvGraphicFramePr>
            <p:xfrm>
              <a:off x="342900" y="2933580"/>
              <a:ext cx="84582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700">
                      <a:extLst>
                        <a:ext uri="{9D8B030D-6E8A-4147-A177-3AD203B41FA5}">
                          <a16:colId xmlns:a16="http://schemas.microsoft.com/office/drawing/2014/main" val="69156719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85526963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4144137719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972876016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1306556941"/>
                        </a:ext>
                      </a:extLst>
                    </a:gridCol>
                    <a:gridCol w="1409700">
                      <a:extLst>
                        <a:ext uri="{9D8B030D-6E8A-4147-A177-3AD203B41FA5}">
                          <a16:colId xmlns:a16="http://schemas.microsoft.com/office/drawing/2014/main" val="208800724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Failure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4930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01" t="-250000" r="-4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50000" r="-202703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901" t="-250000" r="-2703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446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6893681-F510-8CCB-8486-BD8AD3C2F2C8}"/>
              </a:ext>
            </a:extLst>
          </p:cNvPr>
          <p:cNvSpPr txBox="1"/>
          <p:nvPr/>
        </p:nvSpPr>
        <p:spPr>
          <a:xfrm>
            <a:off x="2590800" y="432429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Failure rates</a:t>
            </a:r>
          </a:p>
        </p:txBody>
      </p:sp>
    </p:spTree>
    <p:extLst>
      <p:ext uri="{BB962C8B-B14F-4D97-AF65-F5344CB8AC3E}">
        <p14:creationId xmlns:p14="http://schemas.microsoft.com/office/powerpoint/2010/main" val="204060993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76154</TotalTime>
  <Words>9664</Words>
  <Application>Microsoft Macintosh PowerPoint</Application>
  <PresentationFormat>Letter Paper (8.5x11 in)</PresentationFormat>
  <Paragraphs>1225</Paragraphs>
  <Slides>86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Aptos</vt:lpstr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4832</cp:revision>
  <cp:lastPrinted>2025-08-06T19:43:24Z</cp:lastPrinted>
  <dcterms:created xsi:type="dcterms:W3CDTF">2013-04-22T16:10:14Z</dcterms:created>
  <dcterms:modified xsi:type="dcterms:W3CDTF">2025-08-09T19:32:29Z</dcterms:modified>
</cp:coreProperties>
</file>